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6" r:id="rId7"/>
    <p:sldId id="267" r:id="rId8"/>
    <p:sldId id="269" r:id="rId9"/>
    <p:sldId id="270" r:id="rId10"/>
    <p:sldId id="268" r:id="rId11"/>
    <p:sldId id="271" r:id="rId12"/>
    <p:sldId id="275" r:id="rId13"/>
    <p:sldId id="265" r:id="rId14"/>
    <p:sldId id="276" r:id="rId15"/>
    <p:sldId id="277" r:id="rId16"/>
    <p:sldId id="278" r:id="rId17"/>
    <p:sldId id="280" r:id="rId18"/>
    <p:sldId id="297" r:id="rId19"/>
    <p:sldId id="286" r:id="rId20"/>
    <p:sldId id="306" r:id="rId21"/>
    <p:sldId id="302" r:id="rId22"/>
    <p:sldId id="282" r:id="rId23"/>
    <p:sldId id="283" r:id="rId24"/>
    <p:sldId id="284" r:id="rId25"/>
    <p:sldId id="285" r:id="rId26"/>
    <p:sldId id="296" r:id="rId27"/>
    <p:sldId id="303" r:id="rId28"/>
    <p:sldId id="290" r:id="rId29"/>
    <p:sldId id="291" r:id="rId30"/>
    <p:sldId id="287" r:id="rId31"/>
    <p:sldId id="288" r:id="rId32"/>
    <p:sldId id="304" r:id="rId33"/>
    <p:sldId id="292" r:id="rId34"/>
    <p:sldId id="294" r:id="rId35"/>
    <p:sldId id="305" r:id="rId36"/>
    <p:sldId id="295" r:id="rId37"/>
    <p:sldId id="298" r:id="rId38"/>
    <p:sldId id="300" r:id="rId39"/>
    <p:sldId id="301" r:id="rId40"/>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72512" y="2132856"/>
            <a:ext cx="761465" cy="99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Рисунок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44408" y="3775433"/>
            <a:ext cx="1109946" cy="1452887"/>
          </a:xfrm>
          <a:prstGeom prst="rect">
            <a:avLst/>
          </a:prstGeom>
        </p:spPr>
      </p:pic>
      <p:pic>
        <p:nvPicPr>
          <p:cNvPr id="15" name="Рисунок 1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45850" y="5679938"/>
            <a:ext cx="622997" cy="1035156"/>
          </a:xfrm>
          <a:prstGeom prst="rect">
            <a:avLst/>
          </a:prstGeom>
        </p:spPr>
      </p:pic>
      <p:pic>
        <p:nvPicPr>
          <p:cNvPr id="1028" name="Picture 4"/>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rot="12220559">
            <a:off x="5897757" y="5391065"/>
            <a:ext cx="11160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rot="393453">
            <a:off x="-235625" y="3576506"/>
            <a:ext cx="3135302" cy="2940913"/>
          </a:xfrm>
          <a:prstGeom prst="rect">
            <a:avLst/>
          </a:prstGeom>
        </p:spPr>
      </p:pic>
      <p:pic>
        <p:nvPicPr>
          <p:cNvPr id="9" name="Рисунок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8520" y="-315416"/>
            <a:ext cx="1662935" cy="1800200"/>
          </a:xfrm>
          <a:prstGeom prst="rect">
            <a:avLst/>
          </a:prstGeom>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a:xfrm>
            <a:off x="1259632" y="6434275"/>
            <a:ext cx="2133600" cy="365125"/>
          </a:xfrm>
        </p:spPr>
        <p:txBody>
          <a:bodyPr/>
          <a:lstStyle/>
          <a:p>
            <a:fld id="{58E5BD44-63E9-4C86-8237-DEC493FD71B2}" type="datetimeFigureOut">
              <a:rPr lang="ru-RU" smtClean="0"/>
              <a:pPr/>
              <a:t>16.11.2018</a:t>
            </a:fld>
            <a:endParaRPr lang="ru-RU"/>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D2E2DCE-0291-4237-8036-E6DDE24D58C3}" type="slidenum">
              <a:rPr lang="ru-RU" smtClean="0"/>
              <a:pPr/>
              <a:t>‹#›</a:t>
            </a:fld>
            <a:endParaRPr lang="ru-RU"/>
          </a:p>
        </p:txBody>
      </p:sp>
      <p:pic>
        <p:nvPicPr>
          <p:cNvPr id="7" name="Рисунок 6"/>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4283968" y="4938728"/>
            <a:ext cx="1600203" cy="1890253"/>
          </a:xfrm>
          <a:prstGeom prst="rect">
            <a:avLst/>
          </a:prstGeom>
        </p:spPr>
      </p:pic>
      <p:pic>
        <p:nvPicPr>
          <p:cNvPr id="8" name="Рисунок 7"/>
          <p:cNvPicPr>
            <a:picLocks noChangeAspect="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88224" y="4501877"/>
            <a:ext cx="2403721" cy="2356123"/>
          </a:xfrm>
          <a:prstGeom prst="rect">
            <a:avLst/>
          </a:prstGeom>
        </p:spPr>
      </p:pic>
      <p:pic>
        <p:nvPicPr>
          <p:cNvPr id="13" name="Рисунок 12"/>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rot="20597093">
            <a:off x="7465349" y="5746218"/>
            <a:ext cx="514015" cy="361575"/>
          </a:xfrm>
          <a:prstGeom prst="rect">
            <a:avLst/>
          </a:prstGeom>
        </p:spPr>
      </p:pic>
      <p:pic>
        <p:nvPicPr>
          <p:cNvPr id="1029" name="Picture 5"/>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8510486" y="5916129"/>
            <a:ext cx="481459" cy="798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4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E5BD44-63E9-4C86-8237-DEC493FD71B2}" type="datetimeFigureOut">
              <a:rPr lang="ru-RU" smtClean="0"/>
              <a:pPr/>
              <a:t>16.11.2018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2E2DCE-0291-4237-8036-E6DDE24D58C3}" type="slidenum">
              <a:rPr lang="ru-RU" smtClean="0"/>
              <a:pPr/>
              <a:t>‹#›</a:t>
            </a:fld>
            <a:endParaRPr lang="ru-RU"/>
          </a:p>
        </p:txBody>
      </p:sp>
    </p:spTree>
    <p:extLst>
      <p:ext uri="{BB962C8B-B14F-4D97-AF65-F5344CB8AC3E}">
        <p14:creationId xmlns:p14="http://schemas.microsoft.com/office/powerpoint/2010/main" val="412760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E5BD44-63E9-4C86-8237-DEC493FD71B2}" type="datetimeFigureOut">
              <a:rPr lang="ru-RU" smtClean="0"/>
              <a:pPr/>
              <a:t>16.11.2018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2E2DCE-0291-4237-8036-E6DDE24D58C3}" type="slidenum">
              <a:rPr lang="ru-RU" smtClean="0"/>
              <a:pPr/>
              <a:t>‹#›</a:t>
            </a:fld>
            <a:endParaRPr lang="ru-RU"/>
          </a:p>
        </p:txBody>
      </p:sp>
    </p:spTree>
    <p:extLst>
      <p:ext uri="{BB962C8B-B14F-4D97-AF65-F5344CB8AC3E}">
        <p14:creationId xmlns:p14="http://schemas.microsoft.com/office/powerpoint/2010/main" val="291513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02624">
            <a:off x="4207" y="4750149"/>
            <a:ext cx="1524003" cy="1631643"/>
          </a:xfrm>
          <a:prstGeom prst="rect">
            <a:avLst/>
          </a:prstGeom>
        </p:spPr>
      </p:pic>
      <p:pic>
        <p:nvPicPr>
          <p:cNvPr id="8" name="Рисунок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603975">
            <a:off x="7680666" y="5433412"/>
            <a:ext cx="1299941" cy="1393969"/>
          </a:xfrm>
          <a:prstGeom prst="rect">
            <a:avLst/>
          </a:prstGeom>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E5BD44-63E9-4C86-8237-DEC493FD71B2}" type="datetimeFigureOut">
              <a:rPr lang="ru-RU" smtClean="0"/>
              <a:pPr/>
              <a:t>16.11.2018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2E2DCE-0291-4237-8036-E6DDE24D58C3}" type="slidenum">
              <a:rPr lang="ru-RU" smtClean="0"/>
              <a:pPr/>
              <a:t>‹#›</a:t>
            </a:fld>
            <a:endParaRPr lang="ru-RU"/>
          </a:p>
        </p:txBody>
      </p:sp>
    </p:spTree>
    <p:extLst>
      <p:ext uri="{BB962C8B-B14F-4D97-AF65-F5344CB8AC3E}">
        <p14:creationId xmlns:p14="http://schemas.microsoft.com/office/powerpoint/2010/main" val="59331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93350" y="5121934"/>
            <a:ext cx="1771138" cy="1736066"/>
          </a:xfrm>
          <a:prstGeom prst="rect">
            <a:avLst/>
          </a:prstGeom>
        </p:spPr>
      </p:pic>
      <p:pic>
        <p:nvPicPr>
          <p:cNvPr id="1026"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084168" y="5749750"/>
            <a:ext cx="936103" cy="110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E5BD44-63E9-4C86-8237-DEC493FD71B2}" type="datetimeFigureOut">
              <a:rPr lang="ru-RU" smtClean="0"/>
              <a:pPr/>
              <a:t>16.11.2018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2E2DCE-0291-4237-8036-E6DDE24D58C3}" type="slidenum">
              <a:rPr lang="ru-RU" smtClean="0"/>
              <a:pPr/>
              <a:t>‹#›</a:t>
            </a:fld>
            <a:endParaRPr lang="ru-RU"/>
          </a:p>
        </p:txBody>
      </p:sp>
    </p:spTree>
    <p:extLst>
      <p:ext uri="{BB962C8B-B14F-4D97-AF65-F5344CB8AC3E}">
        <p14:creationId xmlns:p14="http://schemas.microsoft.com/office/powerpoint/2010/main" val="351230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E5BD44-63E9-4C86-8237-DEC493FD71B2}" type="datetimeFigureOut">
              <a:rPr lang="ru-RU" smtClean="0"/>
              <a:pPr/>
              <a:t>16.11.2018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2E2DCE-0291-4237-8036-E6DDE24D58C3}" type="slidenum">
              <a:rPr lang="ru-RU" smtClean="0"/>
              <a:pPr/>
              <a:t>‹#›</a:t>
            </a:fld>
            <a:endParaRPr lang="ru-RU"/>
          </a:p>
        </p:txBody>
      </p:sp>
    </p:spTree>
    <p:extLst>
      <p:ext uri="{BB962C8B-B14F-4D97-AF65-F5344CB8AC3E}">
        <p14:creationId xmlns:p14="http://schemas.microsoft.com/office/powerpoint/2010/main" val="139589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E5BD44-63E9-4C86-8237-DEC493FD71B2}" type="datetimeFigureOut">
              <a:rPr lang="ru-RU" smtClean="0"/>
              <a:pPr/>
              <a:t>16.11.2018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D2E2DCE-0291-4237-8036-E6DDE24D58C3}" type="slidenum">
              <a:rPr lang="ru-RU" smtClean="0"/>
              <a:pPr/>
              <a:t>‹#›</a:t>
            </a:fld>
            <a:endParaRPr lang="ru-RU"/>
          </a:p>
        </p:txBody>
      </p:sp>
    </p:spTree>
    <p:extLst>
      <p:ext uri="{BB962C8B-B14F-4D97-AF65-F5344CB8AC3E}">
        <p14:creationId xmlns:p14="http://schemas.microsoft.com/office/powerpoint/2010/main" val="210573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E5BD44-63E9-4C86-8237-DEC493FD71B2}" type="datetimeFigureOut">
              <a:rPr lang="ru-RU" smtClean="0"/>
              <a:pPr/>
              <a:t>16.11.2018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D2E2DCE-0291-4237-8036-E6DDE24D58C3}" type="slidenum">
              <a:rPr lang="ru-RU" smtClean="0"/>
              <a:pPr/>
              <a:t>‹#›</a:t>
            </a:fld>
            <a:endParaRPr lang="ru-RU"/>
          </a:p>
        </p:txBody>
      </p:sp>
    </p:spTree>
    <p:extLst>
      <p:ext uri="{BB962C8B-B14F-4D97-AF65-F5344CB8AC3E}">
        <p14:creationId xmlns:p14="http://schemas.microsoft.com/office/powerpoint/2010/main" val="137642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44" y="-315415"/>
            <a:ext cx="1656184" cy="1792892"/>
          </a:xfrm>
          <a:prstGeom prst="rect">
            <a:avLst/>
          </a:prstGeom>
        </p:spPr>
      </p:pic>
      <p:sp>
        <p:nvSpPr>
          <p:cNvPr id="2" name="Дата 1"/>
          <p:cNvSpPr>
            <a:spLocks noGrp="1"/>
          </p:cNvSpPr>
          <p:nvPr>
            <p:ph type="dt" sz="half" idx="10"/>
          </p:nvPr>
        </p:nvSpPr>
        <p:spPr/>
        <p:txBody>
          <a:bodyPr/>
          <a:lstStyle/>
          <a:p>
            <a:fld id="{58E5BD44-63E9-4C86-8237-DEC493FD71B2}" type="datetimeFigureOut">
              <a:rPr lang="ru-RU" smtClean="0"/>
              <a:pPr/>
              <a:t>16.11.2018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2E2DCE-0291-4237-8036-E6DDE24D58C3}" type="slidenum">
              <a:rPr lang="ru-RU" smtClean="0"/>
              <a:pPr/>
              <a:t>‹#›</a:t>
            </a:fld>
            <a:endParaRPr lang="ru-RU"/>
          </a:p>
        </p:txBody>
      </p:sp>
    </p:spTree>
    <p:extLst>
      <p:ext uri="{BB962C8B-B14F-4D97-AF65-F5344CB8AC3E}">
        <p14:creationId xmlns:p14="http://schemas.microsoft.com/office/powerpoint/2010/main" val="270372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E5BD44-63E9-4C86-8237-DEC493FD71B2}" type="datetimeFigureOut">
              <a:rPr lang="ru-RU" smtClean="0"/>
              <a:pPr/>
              <a:t>16.11.2018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2E2DCE-0291-4237-8036-E6DDE24D58C3}" type="slidenum">
              <a:rPr lang="ru-RU" smtClean="0"/>
              <a:pPr/>
              <a:t>‹#›</a:t>
            </a:fld>
            <a:endParaRPr lang="ru-RU"/>
          </a:p>
        </p:txBody>
      </p:sp>
    </p:spTree>
    <p:extLst>
      <p:ext uri="{BB962C8B-B14F-4D97-AF65-F5344CB8AC3E}">
        <p14:creationId xmlns:p14="http://schemas.microsoft.com/office/powerpoint/2010/main" val="77159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E5BD44-63E9-4C86-8237-DEC493FD71B2}" type="datetimeFigureOut">
              <a:rPr lang="ru-RU" smtClean="0"/>
              <a:pPr/>
              <a:t>16.11.2018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2E2DCE-0291-4237-8036-E6DDE24D58C3}" type="slidenum">
              <a:rPr lang="ru-RU" smtClean="0"/>
              <a:pPr/>
              <a:t>‹#›</a:t>
            </a:fld>
            <a:endParaRPr lang="ru-RU"/>
          </a:p>
        </p:txBody>
      </p:sp>
    </p:spTree>
    <p:extLst>
      <p:ext uri="{BB962C8B-B14F-4D97-AF65-F5344CB8AC3E}">
        <p14:creationId xmlns:p14="http://schemas.microsoft.com/office/powerpoint/2010/main" val="257698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rot="1156369">
            <a:off x="2267745" y="5877272"/>
            <a:ext cx="550148" cy="91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rot="21204454" flipH="1">
            <a:off x="7660753" y="-372109"/>
            <a:ext cx="1630670" cy="1900053"/>
          </a:xfrm>
          <a:prstGeom prst="rect">
            <a:avLst/>
          </a:prstGeom>
        </p:spPr>
      </p:pic>
      <p:pic>
        <p:nvPicPr>
          <p:cNvPr id="8" name="Рисунок 7"/>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3468" y="5733256"/>
            <a:ext cx="8892480" cy="1690240"/>
          </a:xfrm>
          <a:prstGeom prst="rect">
            <a:avLst/>
          </a:prstGeom>
        </p:spPr>
      </p:pic>
      <p:pic>
        <p:nvPicPr>
          <p:cNvPr id="7" name="Рисунок 6"/>
          <p:cNvPicPr>
            <a:picLocks noChangeAspect="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68" y="5303082"/>
            <a:ext cx="1834142" cy="1487142"/>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5BD44-63E9-4C86-8237-DEC493FD71B2}" type="datetimeFigureOut">
              <a:rPr lang="ru-RU" smtClean="0"/>
              <a:pPr/>
              <a:t>16.11.2018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2DCE-0291-4237-8036-E6DDE24D58C3}" type="slidenum">
              <a:rPr lang="ru-RU" smtClean="0"/>
              <a:pPr/>
              <a:t>‹#›</a:t>
            </a:fld>
            <a:endParaRPr lang="ru-RU"/>
          </a:p>
        </p:txBody>
      </p:sp>
      <p:sp>
        <p:nvSpPr>
          <p:cNvPr id="9" name="Рамка 8"/>
          <p:cNvSpPr/>
          <p:nvPr userDrawn="1"/>
        </p:nvSpPr>
        <p:spPr>
          <a:xfrm>
            <a:off x="0" y="0"/>
            <a:ext cx="9144000" cy="6858000"/>
          </a:xfrm>
          <a:prstGeom prst="frame">
            <a:avLst>
              <a:gd name="adj1" fmla="val 1461"/>
            </a:avLst>
          </a:prstGeom>
          <a:blipFill>
            <a:blip r:embed="rId18"/>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blipFill>
                <a:blip r:embed="rId19"/>
                <a:tile tx="0" ty="0" sx="100000" sy="100000" flip="none" algn="tl"/>
              </a:blipFill>
            </a:endParaRPr>
          </a:p>
        </p:txBody>
      </p:sp>
    </p:spTree>
    <p:extLst>
      <p:ext uri="{BB962C8B-B14F-4D97-AF65-F5344CB8AC3E}">
        <p14:creationId xmlns:p14="http://schemas.microsoft.com/office/powerpoint/2010/main" val="1461230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4491" y="4000504"/>
            <a:ext cx="7772400" cy="1500198"/>
          </a:xfrm>
        </p:spPr>
        <p:txBody>
          <a:bodyPr>
            <a:noAutofit/>
          </a:bodyPr>
          <a:lstStyle/>
          <a:p>
            <a:pPr algn="r"/>
            <a:r>
              <a:rPr lang="ru-RU" sz="2000" dirty="0" smtClean="0">
                <a:latin typeface="Times New Roman" pitchFamily="18" charset="0"/>
                <a:cs typeface="Times New Roman" pitchFamily="18" charset="0"/>
              </a:rPr>
              <a:t>Антонова Надежда Николаевна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воспитатель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МБДОУ «Детский сад №5</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«Сказка</a:t>
            </a:r>
            <a:r>
              <a:rPr lang="ru-RU" sz="2000" dirty="0" smtClean="0"/>
              <a:t>»</a:t>
            </a:r>
            <a:r>
              <a:rPr lang="ru-RU" sz="2000" dirty="0"/>
              <a:t/>
            </a:r>
            <a:br>
              <a:rPr lang="ru-RU" sz="2000" dirty="0"/>
            </a:br>
            <a:endParaRPr lang="ru-RU" sz="2000" dirty="0"/>
          </a:p>
        </p:txBody>
      </p:sp>
      <p:sp>
        <p:nvSpPr>
          <p:cNvPr id="3" name="Подзаголовок 2"/>
          <p:cNvSpPr>
            <a:spLocks noGrp="1"/>
          </p:cNvSpPr>
          <p:nvPr>
            <p:ph type="subTitle" idx="1"/>
          </p:nvPr>
        </p:nvSpPr>
        <p:spPr>
          <a:xfrm>
            <a:off x="1444829" y="5786454"/>
            <a:ext cx="6400800" cy="642942"/>
          </a:xfrm>
        </p:spPr>
        <p:txBody>
          <a:bodyPr>
            <a:normAutofit/>
          </a:bodyPr>
          <a:lstStyle/>
          <a:p>
            <a:r>
              <a:rPr lang="ru-RU" sz="2000" dirty="0" smtClean="0">
                <a:solidFill>
                  <a:schemeClr val="tx1"/>
                </a:solidFill>
              </a:rPr>
              <a:t>2018 г</a:t>
            </a:r>
            <a:endParaRPr lang="ru-RU" sz="2000" dirty="0">
              <a:solidFill>
                <a:schemeClr val="tx1"/>
              </a:solidFill>
            </a:endParaRPr>
          </a:p>
        </p:txBody>
      </p:sp>
      <p:sp>
        <p:nvSpPr>
          <p:cNvPr id="36865" name="Rectangle 1"/>
          <p:cNvSpPr>
            <a:spLocks noChangeArrowheads="1"/>
          </p:cNvSpPr>
          <p:nvPr/>
        </p:nvSpPr>
        <p:spPr bwMode="auto">
          <a:xfrm>
            <a:off x="785786" y="571480"/>
            <a:ext cx="757242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3200" b="1" dirty="0" smtClean="0">
                <a:latin typeface="Times New Roman" pitchFamily="18" charset="0"/>
                <a:ea typeface="Times New Roman" pitchFamily="18" charset="0"/>
                <a:cs typeface="Times New Roman" pitchFamily="18" charset="0"/>
              </a:rPr>
              <a:t>Методика </a:t>
            </a: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b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организации и проведения занятий </a:t>
            </a:r>
            <a:b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целью экологического   воспитания дошкольника.</a:t>
            </a:r>
            <a:b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29285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500174"/>
            <a:ext cx="7772400" cy="4268801"/>
          </a:xfrm>
        </p:spPr>
        <p:txBody>
          <a:bodyPr>
            <a:noAutofit/>
          </a:bodyPr>
          <a:lstStyle/>
          <a:p>
            <a:r>
              <a:rPr lang="ru-RU" sz="1800" b="0" dirty="0" smtClean="0">
                <a:latin typeface="Times New Roman" pitchFamily="18" charset="0"/>
                <a:cs typeface="Times New Roman" pitchFamily="18" charset="0"/>
              </a:rPr>
              <a:t>Знания, полученные детьми на экскурсиях, расширяются, уточняются и обобщаются на занятиях, в играх, в наблюдениях за принесёнными объектами, которые проводятся в уголке природы и на участке.</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Сразу же после экскурсии собранный материал необходимо разместить в уголке природы или на участке.</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Через несколько дней после экскурсии проводятся занятия, во время которых используется материал, принесённый с экскурсии. Воспитатель читает детям художественную литературу, слушает и записывает их рассказы, придумывает вместе с ними экологические сказки, проводит дидактические игры, занятия по рисованию, лепке, аппликации, способствующие реализации впечатлений детей от экскурсии.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Текст 2"/>
          <p:cNvSpPr>
            <a:spLocks noGrp="1"/>
          </p:cNvSpPr>
          <p:nvPr>
            <p:ph type="body" idx="1"/>
          </p:nvPr>
        </p:nvSpPr>
        <p:spPr>
          <a:xfrm>
            <a:off x="722313" y="500043"/>
            <a:ext cx="7772400" cy="1000132"/>
          </a:xfrm>
        </p:spPr>
        <p:txBody>
          <a:bodyPr>
            <a:noAutofit/>
          </a:bodyPr>
          <a:lstStyle/>
          <a:p>
            <a:pPr algn="ctr"/>
            <a:r>
              <a:rPr lang="ru-RU" sz="3200" b="1" dirty="0" smtClean="0">
                <a:solidFill>
                  <a:schemeClr val="tx1"/>
                </a:solidFill>
                <a:latin typeface="Times New Roman" pitchFamily="18" charset="0"/>
                <a:cs typeface="Times New Roman" pitchFamily="18" charset="0"/>
              </a:rPr>
              <a:t>Работа после экскурсии.</a:t>
            </a:r>
            <a:br>
              <a:rPr lang="ru-RU" sz="3200" b="1" dirty="0" smtClean="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26130"/>
          </a:xfrm>
        </p:spPr>
        <p:txBody>
          <a:bodyPr>
            <a:normAutofit/>
          </a:bodyPr>
          <a:lstStyle/>
          <a:p>
            <a:pPr algn="l"/>
            <a:r>
              <a:rPr lang="ru-RU" sz="2000" dirty="0" smtClean="0">
                <a:latin typeface="Times New Roman" pitchFamily="18" charset="0"/>
                <a:cs typeface="Times New Roman" pitchFamily="18" charset="0"/>
              </a:rPr>
              <a:t>В заключение проводится обобщающая беседа. Планируя беседу после экскурсии, воспитатель придумывает систему вопросов так, чтобы восстановить в памяти детей весь ход экскурсии, подчеркнуть наиболее важные для осознания связей факты, вызвать переживания и соответствующее отношение к природе.</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Экскурсия и последующая работа должна способствовать осознанию детьми чувства единства с природой, чувства ответственности за свои действия, влияющие на состояние природы.</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При организации и проведении экскурсий используются различные методические приёмы: игровые сюжеты, сравнение, коллективное наблюдение, обращение к художественному слову, обобщающая беседа, коллективное рисование, фотографирование, индивидуальные наблюдения и т. д.</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26064"/>
          </a:xfrm>
        </p:spPr>
        <p:txBody>
          <a:bodyPr>
            <a:normAutofit/>
          </a:bodyPr>
          <a:lstStyle/>
          <a:p>
            <a:r>
              <a:rPr lang="ru-RU" sz="3200" b="1" dirty="0" smtClean="0">
                <a:latin typeface="Times New Roman" pitchFamily="18" charset="0"/>
                <a:cs typeface="Times New Roman" pitchFamily="18" charset="0"/>
              </a:rPr>
              <a:t>Конспект ООД по проведению экскурсии в средней группе</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«Люблю я пышное природы увяданье»</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357430"/>
            <a:ext cx="7772400" cy="3411545"/>
          </a:xfrm>
        </p:spPr>
        <p:txBody>
          <a:bodyPr>
            <a:normAutofit/>
          </a:bodyPr>
          <a:lstStyle/>
          <a:p>
            <a:r>
              <a:rPr lang="ru-RU" sz="2000" b="0" dirty="0" smtClean="0">
                <a:latin typeface="Times New Roman" pitchFamily="18" charset="0"/>
                <a:cs typeface="Times New Roman" pitchFamily="18" charset="0"/>
              </a:rPr>
              <a:t>Ф</a:t>
            </a:r>
            <a:r>
              <a:rPr lang="ru-RU" sz="1800" b="0" dirty="0" smtClean="0">
                <a:latin typeface="Times New Roman" pitchFamily="18" charset="0"/>
                <a:cs typeface="Times New Roman" pitchFamily="18" charset="0"/>
              </a:rPr>
              <a:t>ормирование представления детей о состоянии растений в период золотой осени, об особенностях поведения птиц</a:t>
            </a:r>
            <a:r>
              <a:rPr lang="ru-RU" sz="2000" b="0" dirty="0" smtClean="0">
                <a:latin typeface="+mn-lt"/>
              </a:rPr>
              <a:t>.</a:t>
            </a:r>
            <a:endParaRPr lang="ru-RU" sz="2000" b="0" dirty="0">
              <a:latin typeface="+mn-lt"/>
            </a:endParaRPr>
          </a:p>
        </p:txBody>
      </p:sp>
      <p:sp>
        <p:nvSpPr>
          <p:cNvPr id="3" name="Текст 2"/>
          <p:cNvSpPr>
            <a:spLocks noGrp="1"/>
          </p:cNvSpPr>
          <p:nvPr>
            <p:ph type="body" idx="1"/>
          </p:nvPr>
        </p:nvSpPr>
        <p:spPr>
          <a:xfrm>
            <a:off x="722313" y="1142985"/>
            <a:ext cx="7772400" cy="857255"/>
          </a:xfrm>
        </p:spPr>
        <p:txBody>
          <a:bodyPr>
            <a:normAutofit/>
          </a:bodyPr>
          <a:lstStyle/>
          <a:p>
            <a:pPr algn="ctr"/>
            <a:r>
              <a:rPr lang="ru-RU" sz="3200" b="1" dirty="0" smtClean="0">
                <a:solidFill>
                  <a:schemeClr val="tx1"/>
                </a:solidFill>
                <a:latin typeface="Times New Roman" pitchFamily="18" charset="0"/>
                <a:cs typeface="Times New Roman" pitchFamily="18" charset="0"/>
              </a:rPr>
              <a:t>Цель. </a:t>
            </a:r>
            <a:endParaRPr lang="ru-RU" sz="3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6011882"/>
          </a:xfrm>
        </p:spPr>
        <p:txBody>
          <a:bodyPr>
            <a:normAutofit fontScale="90000"/>
          </a:bodyPr>
          <a:lstStyle/>
          <a:p>
            <a:pPr algn="l"/>
            <a:r>
              <a:rPr lang="ru-RU" sz="3600" b="1" dirty="0" smtClean="0">
                <a:latin typeface="Times New Roman" pitchFamily="18" charset="0"/>
                <a:cs typeface="Times New Roman" pitchFamily="18" charset="0"/>
              </a:rPr>
              <a:t>                                   Задачи</a:t>
            </a:r>
            <a:r>
              <a:rPr lang="ru-RU" sz="2800" dirty="0" smtClean="0"/>
              <a:t/>
            </a:r>
            <a:br>
              <a:rPr lang="ru-RU" sz="2800" dirty="0" smtClean="0"/>
            </a:br>
            <a:r>
              <a:rPr lang="ru-RU" sz="2200" b="1" dirty="0" smtClean="0">
                <a:latin typeface="Times New Roman" pitchFamily="18" charset="0"/>
                <a:cs typeface="Times New Roman" pitchFamily="18" charset="0"/>
              </a:rPr>
              <a:t>Образовательные:</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-учить различать  виды деревьев ( по форме и окраске листьев, показать различие окраски деревьев;</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-учить определять время года по характерным признакам.</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Развивающие:</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развивать наблюдательность, любознательность, внимание , память, воображение, речь;</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развивать познавательную активность в процессе экспериментирования; расширять знания о воздухе;</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-расширять и пополнять словарный запас детей.</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Воспитательные:</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воспитывать эмоциональную отзывчивость, любовь к природе родного края;</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-воспитывать желание защищать и оберегать природу;</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-воспитывать наблюдательность;</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воспитывать интерес к жизни птиц.</a:t>
            </a:r>
            <a:r>
              <a:rPr lang="ru-RU" sz="3600" dirty="0" smtClean="0"/>
              <a:t/>
            </a:r>
            <a:br>
              <a:rPr lang="ru-RU" sz="3600" dirty="0" smtClean="0"/>
            </a:br>
            <a:endParaRPr lang="ru-RU"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54692"/>
          </a:xfrm>
        </p:spPr>
        <p:txBody>
          <a:bodyPr>
            <a:normAutofit/>
          </a:bodyPr>
          <a:lstStyle/>
          <a:p>
            <a:pPr algn="l"/>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Предварительная работа: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600" dirty="0" smtClean="0"/>
              <a:t/>
            </a:r>
            <a:br>
              <a:rPr lang="ru-RU" sz="3600" dirty="0" smtClean="0"/>
            </a:br>
            <a:r>
              <a:rPr lang="ru-RU" sz="2000" dirty="0" smtClean="0">
                <a:latin typeface="Times New Roman" pitchFamily="18" charset="0"/>
                <a:cs typeface="Times New Roman" pitchFamily="18" charset="0"/>
              </a:rPr>
              <a:t>наблюдения за окраской листьев на деревьях из окна группы, на прогулке;</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рассматривание иллюстраций, цветных фотографий с изображением осеннего леса, листопада;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наблюдения за поведением птиц осенью, их отлётом в тёплые края;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чтение стихов об осени: «Осень» (А.Майков), «Лес осенью» (А.Твардовский), «Падают, падают листья» (М. </a:t>
            </a:r>
            <a:r>
              <a:rPr lang="ru-RU" sz="2000" dirty="0" err="1" smtClean="0">
                <a:latin typeface="Times New Roman" pitchFamily="18" charset="0"/>
                <a:cs typeface="Times New Roman" pitchFamily="18" charset="0"/>
              </a:rPr>
              <a:t>Ивенсен</a:t>
            </a:r>
            <a:r>
              <a:rPr lang="ru-RU" sz="2000" dirty="0" smtClean="0">
                <a:latin typeface="Times New Roman" pitchFamily="18" charset="0"/>
                <a:cs typeface="Times New Roman" pitchFamily="18" charset="0"/>
              </a:rPr>
              <a:t>) , «Берёзка» (Н. Семёновой) и т. д.;</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знакомство с осенними приметами, загадками;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дидактические игры по теме.</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54560"/>
          </a:xfrm>
        </p:spPr>
        <p:txBody>
          <a:bodyPr>
            <a:normAutofit/>
          </a:bodyPr>
          <a:lstStyle/>
          <a:p>
            <a:pPr algn="l"/>
            <a:r>
              <a:rPr lang="ru-RU" sz="3200" b="1" dirty="0" smtClean="0">
                <a:latin typeface="Times New Roman" pitchFamily="18" charset="0"/>
                <a:cs typeface="Times New Roman" pitchFamily="18" charset="0"/>
              </a:rPr>
              <a:t>                 Материалы и оборудование:</a:t>
            </a:r>
            <a:br>
              <a:rPr lang="ru-RU" sz="3200" b="1" dirty="0" smtClean="0">
                <a:latin typeface="Times New Roman" pitchFamily="18" charset="0"/>
                <a:cs typeface="Times New Roman" pitchFamily="18" charset="0"/>
              </a:rPr>
            </a:br>
            <a:r>
              <a:rPr lang="ru-RU" sz="2000" dirty="0" smtClean="0">
                <a:latin typeface="+mn-lt"/>
              </a:rPr>
              <a:t/>
            </a:r>
            <a:br>
              <a:rPr lang="ru-RU" sz="2000" dirty="0" smtClean="0">
                <a:latin typeface="+mn-lt"/>
              </a:rPr>
            </a:br>
            <a:r>
              <a:rPr lang="ru-RU" sz="2000" dirty="0" smtClean="0">
                <a:latin typeface="Times New Roman" pitchFamily="18" charset="0"/>
                <a:cs typeface="Times New Roman" pitchFamily="18" charset="0"/>
              </a:rPr>
              <a:t>корзинки для сбора природного материала (2-3 шт.), цветные </a:t>
            </a:r>
            <a:r>
              <a:rPr lang="ru-RU" sz="2000" err="1" smtClean="0">
                <a:latin typeface="Times New Roman" pitchFamily="18" charset="0"/>
                <a:cs typeface="Times New Roman" pitchFamily="18" charset="0"/>
              </a:rPr>
              <a:t>шары</a:t>
            </a:r>
            <a:r>
              <a:rPr lang="ru-RU" sz="2000" smtClean="0">
                <a:latin typeface="Times New Roman" pitchFamily="18" charset="0"/>
                <a:cs typeface="Times New Roman" pitchFamily="18" charset="0"/>
              </a:rPr>
              <a:t>, полиэтиленовые </a:t>
            </a:r>
            <a:r>
              <a:rPr lang="ru-RU" sz="2000" dirty="0" smtClean="0">
                <a:latin typeface="Times New Roman" pitchFamily="18" charset="0"/>
                <a:cs typeface="Times New Roman" pitchFamily="18" charset="0"/>
              </a:rPr>
              <a:t>пакеты для исследования воздуха, фотоаппарат.</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Ход </a:t>
            </a:r>
            <a:r>
              <a:rPr lang="ru-RU" sz="3200" b="1" dirty="0" err="1" smtClean="0">
                <a:latin typeface="Times New Roman" pitchFamily="18" charset="0"/>
                <a:cs typeface="Times New Roman" pitchFamily="18" charset="0"/>
              </a:rPr>
              <a:t>экскурсиии</a:t>
            </a:r>
            <a:endParaRPr lang="ru-RU" sz="3200" b="1" dirty="0">
              <a:latin typeface="Times New Roman" pitchFamily="18" charset="0"/>
              <a:cs typeface="Times New Roman" pitchFamily="18" charset="0"/>
            </a:endParaRPr>
          </a:p>
        </p:txBody>
      </p:sp>
      <p:pic>
        <p:nvPicPr>
          <p:cNvPr id="5" name="Содержимое 4" descr="DSCN3443.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517771"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SCN3504.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57290" y="928670"/>
            <a:ext cx="6500858" cy="531178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latin typeface="Times New Roman" pitchFamily="18" charset="0"/>
                <a:cs typeface="Times New Roman" pitchFamily="18" charset="0"/>
              </a:rPr>
              <a:t>Рассказ воспитателя о берёзе.</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Белая берёза - символ нашей Родины.</a:t>
            </a:r>
            <a:endParaRPr lang="ru-RU" sz="3600" dirty="0">
              <a:latin typeface="Times New Roman" pitchFamily="18" charset="0"/>
              <a:cs typeface="Times New Roman" pitchFamily="18" charset="0"/>
            </a:endParaRPr>
          </a:p>
        </p:txBody>
      </p:sp>
      <p:pic>
        <p:nvPicPr>
          <p:cNvPr id="7" name="Содержимое 6" descr="DSCN3636.JPG"/>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7200" y="1643050"/>
            <a:ext cx="4040188" cy="4022539"/>
          </a:xfrm>
        </p:spPr>
      </p:pic>
      <p:pic>
        <p:nvPicPr>
          <p:cNvPr id="8" name="Содержимое 7" descr="DSCN3634.JPG"/>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645025" y="1857365"/>
            <a:ext cx="4041775" cy="380882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071678"/>
            <a:ext cx="7772400" cy="3768735"/>
          </a:xfrm>
        </p:spPr>
        <p:txBody>
          <a:bodyPr>
            <a:noAutofit/>
          </a:bodyPr>
          <a:lstStyle/>
          <a:p>
            <a:r>
              <a:rPr lang="ru-RU" sz="2000" b="0" dirty="0" smtClean="0">
                <a:latin typeface="Times New Roman" pitchFamily="18" charset="0"/>
                <a:cs typeface="Times New Roman" pitchFamily="18" charset="0"/>
              </a:rPr>
              <a:t>Э</a:t>
            </a:r>
            <a:r>
              <a:rPr lang="ru-RU" sz="1800" b="0" dirty="0" smtClean="0">
                <a:latin typeface="Times New Roman" pitchFamily="18" charset="0"/>
                <a:cs typeface="Times New Roman" pitchFamily="18" charset="0"/>
              </a:rPr>
              <a:t>кскурсию как форму занятия используют в средней, старшей и подготовительной группах детского сада. Для каждой экскурсии определяются задачи, обязательные для усвоения всеми детьми.</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Экскурсии проводятся по определённой системе. Проводить их целесообразно на одних и тех же объектах в разные времена года, с тем,  чтобы показать детям сезонные изменения, которые происходят в природе.</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Экскурсию организовать труднее, чем занятие в группе, и успешной она будет только при  условии, что проведена тщательная подготовка</a:t>
            </a:r>
            <a:endParaRPr lang="ru-RU" sz="1800" b="0" dirty="0">
              <a:latin typeface="Times New Roman" pitchFamily="18" charset="0"/>
              <a:cs typeface="Times New Roman" pitchFamily="18" charset="0"/>
            </a:endParaRPr>
          </a:p>
        </p:txBody>
      </p:sp>
      <p:sp>
        <p:nvSpPr>
          <p:cNvPr id="3" name="Текст 2"/>
          <p:cNvSpPr>
            <a:spLocks noGrp="1"/>
          </p:cNvSpPr>
          <p:nvPr>
            <p:ph type="body" idx="1"/>
          </p:nvPr>
        </p:nvSpPr>
        <p:spPr>
          <a:xfrm>
            <a:off x="722313" y="285729"/>
            <a:ext cx="7772400" cy="1571636"/>
          </a:xfrm>
        </p:spPr>
        <p:txBody>
          <a:bodyPr>
            <a:noAutofit/>
          </a:bodyPr>
          <a:lstStyle/>
          <a:p>
            <a:pPr algn="ctr"/>
            <a:endParaRPr lang="ru-RU" sz="3200" b="1" dirty="0" smtClean="0">
              <a:solidFill>
                <a:schemeClr val="tx1"/>
              </a:solidFill>
              <a:latin typeface="Times New Roman" pitchFamily="18" charset="0"/>
              <a:cs typeface="Times New Roman" pitchFamily="18" charset="0"/>
            </a:endParaRPr>
          </a:p>
          <a:p>
            <a:pPr algn="ctr"/>
            <a:r>
              <a:rPr lang="ru-RU" sz="3200" b="1" dirty="0" smtClean="0">
                <a:solidFill>
                  <a:schemeClr val="tx1"/>
                </a:solidFill>
                <a:latin typeface="Times New Roman" pitchFamily="18" charset="0"/>
                <a:cs typeface="Times New Roman" pitchFamily="18" charset="0"/>
              </a:rPr>
              <a:t>Методика организации и проведения  экскурсий.</a:t>
            </a:r>
          </a:p>
          <a:p>
            <a:endParaRPr lang="ru-RU"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Дотянуться до высокой ветке</a:t>
            </a:r>
            <a:endParaRPr lang="ru-RU" sz="3200" dirty="0">
              <a:latin typeface="Times New Roman" pitchFamily="18" charset="0"/>
              <a:cs typeface="Times New Roman" pitchFamily="18" charset="0"/>
            </a:endParaRPr>
          </a:p>
        </p:txBody>
      </p:sp>
      <p:pic>
        <p:nvPicPr>
          <p:cNvPr id="7" name="Содержимое 6" descr="DSCN3516.JPG"/>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7200" y="1785927"/>
            <a:ext cx="4040188" cy="3357586"/>
          </a:xfrm>
        </p:spPr>
      </p:pic>
      <p:pic>
        <p:nvPicPr>
          <p:cNvPr id="8" name="Содержимое 7" descr="DSCN3517.JPG"/>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645025" y="2071678"/>
            <a:ext cx="4041775" cy="385765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SCN0730.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785794"/>
            <a:ext cx="6803523" cy="534036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643446"/>
            <a:ext cx="5486400" cy="500066"/>
          </a:xfrm>
        </p:spPr>
        <p:txBody>
          <a:bodyPr/>
          <a:lstStyle/>
          <a:p>
            <a:r>
              <a:rPr lang="ru-RU" dirty="0" smtClean="0">
                <a:latin typeface="Times New Roman" pitchFamily="18" charset="0"/>
                <a:cs typeface="Times New Roman" pitchFamily="18" charset="0"/>
              </a:rPr>
              <a:t>Рассматриваем листья клёна.</a:t>
            </a:r>
            <a:endParaRPr lang="ru-RU" dirty="0">
              <a:latin typeface="Times New Roman" pitchFamily="18" charset="0"/>
              <a:cs typeface="Times New Roman" pitchFamily="18" charset="0"/>
            </a:endParaRPr>
          </a:p>
        </p:txBody>
      </p:sp>
      <p:pic>
        <p:nvPicPr>
          <p:cNvPr id="5" name="Рисунок 4" descr="DSCN3639.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792288" y="612775"/>
            <a:ext cx="5486400" cy="3816357"/>
          </a:xfrm>
        </p:spPr>
      </p:pic>
      <p:sp>
        <p:nvSpPr>
          <p:cNvPr id="4" name="Текст 3"/>
          <p:cNvSpPr>
            <a:spLocks noGrp="1"/>
          </p:cNvSpPr>
          <p:nvPr>
            <p:ph type="body" sz="half" idx="2"/>
          </p:nvPr>
        </p:nvSpPr>
        <p:spPr>
          <a:xfrm>
            <a:off x="1792288" y="5214950"/>
            <a:ext cx="5486400" cy="1214446"/>
          </a:xfrm>
        </p:spPr>
        <p:txBody>
          <a:bodyPr>
            <a:noAutofit/>
          </a:bodyPr>
          <a:lstStyle/>
          <a:p>
            <a:r>
              <a:rPr lang="ru-RU" sz="1600" b="1" dirty="0" smtClean="0">
                <a:latin typeface="Times New Roman" pitchFamily="18" charset="0"/>
                <a:cs typeface="Times New Roman" pitchFamily="18" charset="0"/>
              </a:rPr>
              <a:t>Скороговорка.</a:t>
            </a:r>
            <a:br>
              <a:rPr lang="ru-RU" sz="1600" b="1"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Все клёны стали рыжие,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И не один не дразнится: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Раз всё равно все рыжие-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Кому какая разница.</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5286388"/>
            <a:ext cx="5486400" cy="1000132"/>
          </a:xfrm>
        </p:spPr>
        <p:txBody>
          <a:bodyPr>
            <a:normAutofit/>
          </a:bodyPr>
          <a:lstStyle/>
          <a:p>
            <a:r>
              <a:rPr lang="ru-RU" dirty="0" smtClean="0">
                <a:latin typeface="Times New Roman" pitchFamily="18" charset="0"/>
                <a:cs typeface="Times New Roman" pitchFamily="18" charset="0"/>
              </a:rPr>
              <a:t>Подвижная игра «Раз, два, три – к клёну (берёзе) беги!»</a:t>
            </a:r>
            <a:endParaRPr lang="ru-RU" dirty="0">
              <a:latin typeface="Times New Roman" pitchFamily="18" charset="0"/>
              <a:cs typeface="Times New Roman" pitchFamily="18" charset="0"/>
            </a:endParaRPr>
          </a:p>
        </p:txBody>
      </p:sp>
      <p:pic>
        <p:nvPicPr>
          <p:cNvPr id="5" name="Рисунок 4" descr="DSCN3632.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928662" y="612774"/>
            <a:ext cx="6715172" cy="46021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SCN3631.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357290" y="612774"/>
            <a:ext cx="6357982" cy="524511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itchFamily="18" charset="0"/>
                <a:cs typeface="Times New Roman" pitchFamily="18" charset="0"/>
              </a:rPr>
              <a:t>Дети бегают по опавшим листьям.</a:t>
            </a:r>
            <a:endParaRPr lang="ru-RU" sz="3600" dirty="0">
              <a:latin typeface="Times New Roman" pitchFamily="18" charset="0"/>
              <a:cs typeface="Times New Roman" pitchFamily="18" charset="0"/>
            </a:endParaRPr>
          </a:p>
        </p:txBody>
      </p:sp>
      <p:pic>
        <p:nvPicPr>
          <p:cNvPr id="10" name="Содержимое 9" descr="DSCN3642.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28728" y="1600200"/>
            <a:ext cx="5143536"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Салют из листьев</a:t>
            </a:r>
            <a:endParaRPr lang="ru-RU" sz="3200" dirty="0">
              <a:latin typeface="Times New Roman" pitchFamily="18" charset="0"/>
              <a:cs typeface="Times New Roman" pitchFamily="18" charset="0"/>
            </a:endParaRPr>
          </a:p>
        </p:txBody>
      </p:sp>
      <p:pic>
        <p:nvPicPr>
          <p:cNvPr id="7" name="Содержимое 6" descr="DSCN0750.JPG"/>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7200" y="1571612"/>
            <a:ext cx="4040188" cy="3643337"/>
          </a:xfrm>
        </p:spPr>
      </p:pic>
      <p:pic>
        <p:nvPicPr>
          <p:cNvPr id="8" name="Содержимое 7" descr="DSCN0751.JPG"/>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645025" y="2071679"/>
            <a:ext cx="4041775" cy="4071966"/>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Слушаем тишину</a:t>
            </a:r>
            <a:endParaRPr lang="ru-RU" sz="3200" dirty="0">
              <a:latin typeface="Times New Roman" pitchFamily="18" charset="0"/>
              <a:cs typeface="Times New Roman" pitchFamily="18" charset="0"/>
            </a:endParaRPr>
          </a:p>
        </p:txBody>
      </p:sp>
      <p:pic>
        <p:nvPicPr>
          <p:cNvPr id="6" name="Содержимое 5" descr="DSCN3519.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SCN0959.JPG"/>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785794"/>
            <a:ext cx="4038600" cy="3571900"/>
          </a:xfrm>
        </p:spPr>
      </p:pic>
      <p:pic>
        <p:nvPicPr>
          <p:cNvPr id="6" name="Содержимое 5" descr="DSCN0963.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348706"/>
            <a:ext cx="4038600" cy="37235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SCN0961.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928670"/>
            <a:ext cx="6589209" cy="519749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214422"/>
            <a:ext cx="7772400" cy="4554553"/>
          </a:xfrm>
        </p:spPr>
        <p:txBody>
          <a:bodyPr>
            <a:normAutofit fontScale="90000"/>
          </a:bodyPr>
          <a:lstStyle/>
          <a:p>
            <a:r>
              <a:rPr lang="ru-RU" sz="2400" b="0" dirty="0" smtClean="0">
                <a:latin typeface="Times New Roman" pitchFamily="18" charset="0"/>
                <a:cs typeface="Times New Roman" pitchFamily="18" charset="0"/>
              </a:rPr>
              <a:t>В</a:t>
            </a:r>
            <a:r>
              <a:rPr lang="ru-RU" sz="2000" b="0" dirty="0" smtClean="0">
                <a:latin typeface="Times New Roman" pitchFamily="18" charset="0"/>
                <a:cs typeface="Times New Roman" pitchFamily="18" charset="0"/>
              </a:rPr>
              <a:t>оспитатель, планируя, определяет тему и цель экскурсии, уточняет её программное содержание, выбирает объект, учитывая при этом физические возможности детей, а также сезон, особенности дороги, состояние погоды. Важно выбрать такую дорогу, которая не была бы утомительной, не отвлекала бы детей от намеченной цели. Заранее побывав на месте будущей экскурсии, воспитатель уточняет маршрут, находит нужные объекты. После этого намечает последовательность проведения наблюдений, содержание и объём тех знаний, которые должны получить дети о данных явлениях определяет, где они могут самостоятельно вести наблюдения и отдыхать. Предварительное ознакомление с местом будущей экскурсии даёт возможность не только уточнить её план, но и придумать приёмы её проведения. Чтобы экскурсия была интересной, воспитатель заранее  подбирает стихи, загадки, пословицы, которые затем использует в работе.</a:t>
            </a:r>
            <a:r>
              <a:rPr lang="ru-RU" sz="2000" dirty="0" smtClean="0"/>
              <a:t/>
            </a:r>
            <a:br>
              <a:rPr lang="ru-RU" sz="2000" dirty="0" smtClean="0"/>
            </a:br>
            <a:endParaRPr lang="ru-RU" sz="2000" dirty="0"/>
          </a:p>
        </p:txBody>
      </p:sp>
      <p:sp>
        <p:nvSpPr>
          <p:cNvPr id="3" name="Текст 2"/>
          <p:cNvSpPr>
            <a:spLocks noGrp="1"/>
          </p:cNvSpPr>
          <p:nvPr>
            <p:ph type="body" idx="1"/>
          </p:nvPr>
        </p:nvSpPr>
        <p:spPr>
          <a:xfrm>
            <a:off x="722313" y="285729"/>
            <a:ext cx="7772400" cy="857256"/>
          </a:xfrm>
        </p:spPr>
        <p:txBody>
          <a:bodyPr>
            <a:noAutofit/>
          </a:bodyPr>
          <a:lstStyle/>
          <a:p>
            <a:endParaRPr lang="ru-RU" sz="3200" b="1" dirty="0" smtClean="0">
              <a:solidFill>
                <a:schemeClr val="tx1"/>
              </a:solidFill>
              <a:latin typeface="Times New Roman" pitchFamily="18" charset="0"/>
              <a:cs typeface="Times New Roman" pitchFamily="18" charset="0"/>
            </a:endParaRPr>
          </a:p>
          <a:p>
            <a:r>
              <a:rPr lang="ru-RU" sz="3200" b="1" dirty="0" smtClean="0">
                <a:solidFill>
                  <a:schemeClr val="tx1"/>
                </a:solidFill>
                <a:latin typeface="Times New Roman" pitchFamily="18" charset="0"/>
                <a:cs typeface="Times New Roman" pitchFamily="18" charset="0"/>
              </a:rPr>
              <a:t>Подготовка воспитателя к экскурсии.</a:t>
            </a:r>
            <a:br>
              <a:rPr lang="ru-RU" sz="3200" b="1" dirty="0" smtClean="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Занимаемся исследованиями</a:t>
            </a:r>
            <a:endParaRPr lang="ru-RU" sz="3200" b="1" dirty="0">
              <a:latin typeface="Times New Roman" pitchFamily="18" charset="0"/>
              <a:cs typeface="Times New Roman" pitchFamily="18" charset="0"/>
            </a:endParaRPr>
          </a:p>
        </p:txBody>
      </p:sp>
      <p:pic>
        <p:nvPicPr>
          <p:cNvPr id="6" name="Содержимое 5" descr="DSCN0958.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DSCN0954.JPG"/>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7200" y="1000108"/>
            <a:ext cx="4040188" cy="4214841"/>
          </a:xfrm>
        </p:spPr>
      </p:pic>
      <p:pic>
        <p:nvPicPr>
          <p:cNvPr id="8" name="Содержимое 7" descr="DSCN0957.JPG"/>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645025" y="1714489"/>
            <a:ext cx="4041775" cy="3951696"/>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Рассказ про рябину</a:t>
            </a:r>
            <a:endParaRPr lang="ru-RU" sz="3200" dirty="0">
              <a:latin typeface="Times New Roman" pitchFamily="18" charset="0"/>
              <a:cs typeface="Times New Roman" pitchFamily="18" charset="0"/>
            </a:endParaRPr>
          </a:p>
        </p:txBody>
      </p:sp>
      <p:pic>
        <p:nvPicPr>
          <p:cNvPr id="4" name="Содержимое 3" descr="DSCN3522.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Корм для птиц</a:t>
            </a:r>
            <a:endParaRPr lang="ru-RU" sz="3200" b="1" dirty="0">
              <a:latin typeface="Times New Roman" pitchFamily="18" charset="0"/>
              <a:cs typeface="Times New Roman" pitchFamily="18" charset="0"/>
            </a:endParaRPr>
          </a:p>
        </p:txBody>
      </p:sp>
      <p:pic>
        <p:nvPicPr>
          <p:cNvPr id="4" name="Содержимое 3" descr="DSCN0966.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Букет из осенних листьев</a:t>
            </a:r>
            <a:endParaRPr lang="ru-RU" sz="3200" b="1" dirty="0">
              <a:latin typeface="Times New Roman" pitchFamily="18" charset="0"/>
              <a:cs typeface="Times New Roman" pitchFamily="18" charset="0"/>
            </a:endParaRPr>
          </a:p>
        </p:txBody>
      </p:sp>
      <p:pic>
        <p:nvPicPr>
          <p:cNvPr id="7" name="Содержимое 6" descr="DSCN0716.JPG"/>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7200" y="1571612"/>
            <a:ext cx="4040188" cy="4093977"/>
          </a:xfrm>
        </p:spPr>
      </p:pic>
      <p:pic>
        <p:nvPicPr>
          <p:cNvPr id="8" name="Содержимое 7" descr="DSCN0721.JPG"/>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645025" y="1714489"/>
            <a:ext cx="4041775" cy="3951696"/>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Рассматриваем листочки</a:t>
            </a:r>
            <a:endParaRPr lang="ru-RU" sz="3200" dirty="0">
              <a:latin typeface="Times New Roman" pitchFamily="18" charset="0"/>
              <a:cs typeface="Times New Roman" pitchFamily="18" charset="0"/>
            </a:endParaRPr>
          </a:p>
        </p:txBody>
      </p:sp>
      <p:pic>
        <p:nvPicPr>
          <p:cNvPr id="7" name="Содержимое 6" descr="DSCN3523.JPG"/>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7200" y="2635448"/>
            <a:ext cx="4040188" cy="3030141"/>
          </a:xfrm>
        </p:spPr>
      </p:pic>
      <p:pic>
        <p:nvPicPr>
          <p:cNvPr id="8" name="Содержимое 7" descr="DSCN3524.JPG"/>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645025" y="2634853"/>
            <a:ext cx="4041775" cy="3031331"/>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SCN0722.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000108"/>
            <a:ext cx="6034617" cy="512605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Работа после экскурсии</a:t>
            </a:r>
            <a:endParaRPr lang="ru-RU" sz="3200" b="1" dirty="0">
              <a:latin typeface="Times New Roman" pitchFamily="18" charset="0"/>
              <a:cs typeface="Times New Roman" pitchFamily="18" charset="0"/>
            </a:endParaRPr>
          </a:p>
        </p:txBody>
      </p:sp>
      <p:sp>
        <p:nvSpPr>
          <p:cNvPr id="3" name="Текст 2"/>
          <p:cNvSpPr>
            <a:spLocks noGrp="1"/>
          </p:cNvSpPr>
          <p:nvPr>
            <p:ph type="body" idx="1"/>
          </p:nvPr>
        </p:nvSpPr>
        <p:spPr/>
        <p:txBody>
          <a:bodyPr>
            <a:normAutofit/>
          </a:bodyPr>
          <a:lstStyle/>
          <a:p>
            <a:r>
              <a:rPr lang="ru-RU" sz="2800" dirty="0" smtClean="0">
                <a:latin typeface="Times New Roman" pitchFamily="18" charset="0"/>
                <a:cs typeface="Times New Roman" pitchFamily="18" charset="0"/>
              </a:rPr>
              <a:t>Красавица Осень</a:t>
            </a:r>
            <a:endParaRPr lang="ru-RU" sz="2800" dirty="0">
              <a:latin typeface="Times New Roman" pitchFamily="18" charset="0"/>
              <a:cs typeface="Times New Roman" pitchFamily="18" charset="0"/>
            </a:endParaRPr>
          </a:p>
        </p:txBody>
      </p:sp>
      <p:pic>
        <p:nvPicPr>
          <p:cNvPr id="7" name="Содержимое 6" descr="DSCN0972.JPG"/>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7200" y="2635448"/>
            <a:ext cx="4040188" cy="3030141"/>
          </a:xfrm>
        </p:spPr>
      </p:pic>
      <p:pic>
        <p:nvPicPr>
          <p:cNvPr id="10" name="Содержимое 9" descr="DSCN0977.JPG"/>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645025" y="1571613"/>
            <a:ext cx="4041775" cy="4094572"/>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40312"/>
          </a:xfrm>
        </p:spPr>
        <p:txBody>
          <a:bodyPr>
            <a:noAutofit/>
          </a:bodyPr>
          <a:lstStyle/>
          <a:p>
            <a:pPr algn="l"/>
            <a:r>
              <a:rPr lang="ru-RU" sz="2800" dirty="0" smtClean="0">
                <a:latin typeface="Times New Roman" pitchFamily="18" charset="0"/>
                <a:cs typeface="Times New Roman" pitchFamily="18" charset="0"/>
              </a:rPr>
              <a:t>-Жил мудрец, который знал все. Один человек захотел доказать, что мудрец знает не все. Зажав в ладонях бабочку, он спросил: «Скажи, мудрец, какая бабочка у меня в руках: мертвая или живая?» А сам думает: «Скажет живая – я ее умерщвлю, скажет мертвая - выпущу». Мудрец, подумав, ответил: «Все в твоих руках».</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В наших руках возможность формировать личность: любознательную, интересующуюся, активно познающую мир;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011618"/>
          </a:xfrm>
        </p:spPr>
        <p:txBody>
          <a:bodyPr>
            <a:normAutofit/>
          </a:bodyPr>
          <a:lstStyle/>
          <a:p>
            <a:r>
              <a:rPr lang="ru-RU" sz="5400" b="1" dirty="0" smtClean="0">
                <a:latin typeface="Times New Roman" pitchFamily="18" charset="0"/>
                <a:cs typeface="Times New Roman" pitchFamily="18" charset="0"/>
              </a:rPr>
              <a:t>Спасибо за внимание</a:t>
            </a:r>
            <a:endParaRPr lang="ru-RU" sz="5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357298"/>
            <a:ext cx="7772400" cy="4411677"/>
          </a:xfrm>
        </p:spPr>
        <p:txBody>
          <a:bodyPr>
            <a:noAutofit/>
          </a:bodyPr>
          <a:lstStyle/>
          <a:p>
            <a:r>
              <a:rPr lang="ru-RU" sz="2000" b="0" dirty="0" smtClean="0">
                <a:latin typeface="Times New Roman" pitchFamily="18" charset="0"/>
                <a:cs typeface="Times New Roman" pitchFamily="18" charset="0"/>
              </a:rPr>
              <a:t>З</a:t>
            </a:r>
            <a:r>
              <a:rPr lang="ru-RU" sz="1800" b="0" dirty="0" smtClean="0">
                <a:latin typeface="Times New Roman" pitchFamily="18" charset="0"/>
                <a:cs typeface="Times New Roman" pitchFamily="18" charset="0"/>
              </a:rPr>
              <a:t>а несколько дней до экскурсии воспитатель проводит с детьми небольшую беседу, с тем, чтобы вызвать у них интерес к предстоящему занятию, оживить впечатления и представления, которые могут быть полезными в ходе экскурсии, сообщает её цель – дети должны знать, куда и зачем пойдут, что увидят, что нужно собрать. При подготовке к экскурсии следует обратить внимание на одежду детей – она должна соответствовать сезону и погоде. Также полезно привлечь детей к подготовке экскурсионного оборудования и снаряжения для размещения собранного материала в уголке природы и на участке детского сада. Это побуждает интерес к предстоящей экскурсии.</a:t>
            </a:r>
            <a:br>
              <a:rPr lang="ru-RU" sz="1800" b="0" dirty="0" smtClean="0">
                <a:latin typeface="Times New Roman" pitchFamily="18" charset="0"/>
                <a:cs typeface="Times New Roman" pitchFamily="18" charset="0"/>
              </a:rPr>
            </a:br>
            <a:endParaRPr lang="ru-RU" sz="1800" b="0" dirty="0">
              <a:latin typeface="Times New Roman" pitchFamily="18" charset="0"/>
              <a:cs typeface="Times New Roman" pitchFamily="18" charset="0"/>
            </a:endParaRPr>
          </a:p>
        </p:txBody>
      </p:sp>
      <p:sp>
        <p:nvSpPr>
          <p:cNvPr id="3" name="Текст 2"/>
          <p:cNvSpPr>
            <a:spLocks noGrp="1"/>
          </p:cNvSpPr>
          <p:nvPr>
            <p:ph type="body" idx="1"/>
          </p:nvPr>
        </p:nvSpPr>
        <p:spPr>
          <a:xfrm>
            <a:off x="785786" y="428604"/>
            <a:ext cx="7772400" cy="1000131"/>
          </a:xfrm>
        </p:spPr>
        <p:txBody>
          <a:bodyPr>
            <a:noAutofit/>
          </a:bodyPr>
          <a:lstStyle/>
          <a:p>
            <a:pPr algn="ctr"/>
            <a:r>
              <a:rPr lang="ru-RU" sz="3200" b="1" dirty="0" smtClean="0">
                <a:solidFill>
                  <a:schemeClr val="tx1"/>
                </a:solidFill>
                <a:latin typeface="Times New Roman" pitchFamily="18" charset="0"/>
                <a:cs typeface="Times New Roman" pitchFamily="18" charset="0"/>
              </a:rPr>
              <a:t>Подготовка детей к экскурсии.</a:t>
            </a:r>
            <a:br>
              <a:rPr lang="ru-RU" sz="3200" b="1" dirty="0" smtClean="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143116"/>
            <a:ext cx="7772400" cy="3625859"/>
          </a:xfrm>
        </p:spPr>
        <p:txBody>
          <a:bodyPr>
            <a:noAutofit/>
          </a:bodyPr>
          <a:lstStyle/>
          <a:p>
            <a:r>
              <a:rPr lang="ru-RU" sz="2000" b="0" dirty="0" smtClean="0">
                <a:latin typeface="Times New Roman" pitchFamily="18" charset="0"/>
                <a:cs typeface="Times New Roman" pitchFamily="18" charset="0"/>
              </a:rPr>
              <a:t>П</a:t>
            </a:r>
            <a:r>
              <a:rPr lang="ru-RU" sz="1800" b="0" dirty="0" smtClean="0">
                <a:latin typeface="Times New Roman" pitchFamily="18" charset="0"/>
                <a:cs typeface="Times New Roman" pitchFamily="18" charset="0"/>
              </a:rPr>
              <a:t>еред экскурсией воспитатель продумывает, какой материал необходимо подготовить для дальнейшей работы и какое оборудование в связи с этим нужно взять с собой.</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Для сбора растений необходимо следующее оборудование: </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 лопатка или совочки для выкапывания растений;</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 нож складной для срезания веток с дерева или кустарника;</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 папки для растений;</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 корзиночки для шишек и листьев;</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 сачки для вылавливания растений из водоёма;</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 ведёрки для переноски растений.</a:t>
            </a: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endParaRPr lang="ru-RU" sz="2000" b="0" dirty="0">
              <a:latin typeface="Times New Roman" pitchFamily="18" charset="0"/>
              <a:cs typeface="Times New Roman" pitchFamily="18" charset="0"/>
            </a:endParaRPr>
          </a:p>
        </p:txBody>
      </p:sp>
      <p:sp>
        <p:nvSpPr>
          <p:cNvPr id="3" name="Текст 2"/>
          <p:cNvSpPr>
            <a:spLocks noGrp="1"/>
          </p:cNvSpPr>
          <p:nvPr>
            <p:ph type="body" idx="1"/>
          </p:nvPr>
        </p:nvSpPr>
        <p:spPr>
          <a:xfrm>
            <a:off x="722313" y="785795"/>
            <a:ext cx="7772400" cy="1214445"/>
          </a:xfrm>
        </p:spPr>
        <p:txBody>
          <a:bodyPr>
            <a:normAutofit/>
          </a:bodyPr>
          <a:lstStyle/>
          <a:p>
            <a:pPr algn="ctr"/>
            <a:r>
              <a:rPr lang="ru-RU" sz="3200" b="1" dirty="0" smtClean="0">
                <a:solidFill>
                  <a:schemeClr val="tx1"/>
                </a:solidFill>
                <a:latin typeface="Times New Roman" pitchFamily="18" charset="0"/>
                <a:cs typeface="Times New Roman" pitchFamily="18" charset="0"/>
              </a:rPr>
              <a:t>Подготовка экскурсионного снаряжения. </a:t>
            </a:r>
            <a:br>
              <a:rPr lang="ru-RU" sz="3200" b="1" dirty="0" smtClean="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500306"/>
            <a:ext cx="7772400" cy="3268669"/>
          </a:xfrm>
        </p:spPr>
        <p:txBody>
          <a:bodyPr>
            <a:normAutofit/>
          </a:bodyPr>
          <a:lstStyle/>
          <a:p>
            <a:r>
              <a:rPr lang="ru-RU" sz="2000" b="0" dirty="0" smtClean="0">
                <a:latin typeface="Times New Roman" pitchFamily="18" charset="0"/>
                <a:cs typeface="Times New Roman" pitchFamily="18" charset="0"/>
              </a:rPr>
              <a:t>- сачки воздушные для ловли насекомых (1-2шт.);</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 сачки для вылавливания животных из водоёма (1-2 шт.);</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 коробки с отверстием для переноса животных;</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 посуда для переноски водяных животных…..</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Также на экскурсию можно взять лупы, термометр, фотоаппарат, видеокамеру.</a:t>
            </a:r>
            <a:br>
              <a:rPr lang="ru-RU" sz="2000" b="0" dirty="0" smtClean="0">
                <a:latin typeface="Times New Roman" pitchFamily="18" charset="0"/>
                <a:cs typeface="Times New Roman" pitchFamily="18" charset="0"/>
              </a:rPr>
            </a:br>
            <a:endParaRPr lang="ru-RU" sz="2000" b="0" dirty="0">
              <a:latin typeface="Times New Roman" pitchFamily="18" charset="0"/>
              <a:cs typeface="Times New Roman" pitchFamily="18" charset="0"/>
            </a:endParaRPr>
          </a:p>
        </p:txBody>
      </p:sp>
      <p:sp>
        <p:nvSpPr>
          <p:cNvPr id="3" name="Текст 2"/>
          <p:cNvSpPr>
            <a:spLocks noGrp="1"/>
          </p:cNvSpPr>
          <p:nvPr>
            <p:ph type="body" idx="1"/>
          </p:nvPr>
        </p:nvSpPr>
        <p:spPr>
          <a:xfrm>
            <a:off x="722313" y="857233"/>
            <a:ext cx="7772400" cy="1500197"/>
          </a:xfrm>
        </p:spPr>
        <p:txBody>
          <a:bodyPr>
            <a:noAutofit/>
          </a:bodyPr>
          <a:lstStyle/>
          <a:p>
            <a:pPr algn="ctr"/>
            <a:r>
              <a:rPr lang="ru-RU" sz="3200" b="1" dirty="0" smtClean="0">
                <a:solidFill>
                  <a:schemeClr val="tx1"/>
                </a:solidFill>
                <a:latin typeface="Times New Roman" pitchFamily="18" charset="0"/>
                <a:cs typeface="Times New Roman" pitchFamily="18" charset="0"/>
              </a:rPr>
              <a:t>Для сбора животных необходимо следующее оборудование:</a:t>
            </a:r>
            <a:br>
              <a:rPr lang="ru-RU" sz="3200" b="1" dirty="0" smtClean="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285860"/>
            <a:ext cx="7772400" cy="4071967"/>
          </a:xfrm>
        </p:spPr>
        <p:txBody>
          <a:bodyPr>
            <a:normAutofit fontScale="90000"/>
          </a:bodyPr>
          <a:lstStyle/>
          <a:p>
            <a:r>
              <a:rPr lang="ru-RU" sz="2800" b="0" dirty="0" smtClean="0">
                <a:latin typeface="Times New Roman" pitchFamily="18" charset="0"/>
                <a:cs typeface="Times New Roman" pitchFamily="18" charset="0"/>
              </a:rPr>
              <a:t>П</a:t>
            </a:r>
            <a:r>
              <a:rPr lang="ru-RU" sz="2000" b="0" dirty="0" smtClean="0">
                <a:latin typeface="Times New Roman" pitchFamily="18" charset="0"/>
                <a:cs typeface="Times New Roman" pitchFamily="18" charset="0"/>
              </a:rPr>
              <a:t>риведя детей к месту экскурсии, воспитатель напоминает её тему, даёт детям возможность осмотреться, чтобы после этого приступить к наблюдению за намеченными объектами и явлениями природы.</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Основная часть экскурсии – коллективное наблюдение, в процессе которого и решаются основные программные задачи экскурсии. Воспитатель помогает детям подметить характерные признаки предметов и явлений, установить необходимые связи. Основное внимание в процессе наблюдения уделяется вопросам  и вопросам – заданиям, заставляющим детей рассматривать предмет, сравнивать, находить отличия и сходство, устанавливать связь между явлениями природы.</a:t>
            </a:r>
            <a:endParaRPr lang="ru-RU" sz="2000" b="0" dirty="0">
              <a:latin typeface="Times New Roman" pitchFamily="18" charset="0"/>
              <a:cs typeface="Times New Roman" pitchFamily="18" charset="0"/>
            </a:endParaRPr>
          </a:p>
        </p:txBody>
      </p:sp>
      <p:sp>
        <p:nvSpPr>
          <p:cNvPr id="3" name="Текст 2"/>
          <p:cNvSpPr>
            <a:spLocks noGrp="1"/>
          </p:cNvSpPr>
          <p:nvPr>
            <p:ph type="body" idx="1"/>
          </p:nvPr>
        </p:nvSpPr>
        <p:spPr>
          <a:xfrm>
            <a:off x="722313" y="357167"/>
            <a:ext cx="7772400" cy="1071570"/>
          </a:xfrm>
        </p:spPr>
        <p:txBody>
          <a:bodyPr>
            <a:noAutofit/>
          </a:bodyPr>
          <a:lstStyle/>
          <a:p>
            <a:pPr algn="ctr"/>
            <a:r>
              <a:rPr lang="ru-RU" sz="3200" b="1" dirty="0" smtClean="0">
                <a:solidFill>
                  <a:schemeClr val="tx1"/>
                </a:solidFill>
                <a:latin typeface="Times New Roman" pitchFamily="18" charset="0"/>
                <a:cs typeface="Times New Roman" pitchFamily="18" charset="0"/>
              </a:rPr>
              <a:t>Ход экскурсии.</a:t>
            </a:r>
            <a:r>
              <a:rPr lang="ru-RU" sz="3200" dirty="0" smtClean="0">
                <a:solidFill>
                  <a:schemeClr val="tx1"/>
                </a:solidFill>
                <a:latin typeface="Times New Roman" pitchFamily="18" charset="0"/>
                <a:cs typeface="Times New Roman" pitchFamily="18" charset="0"/>
              </a:rPr>
              <a:t> </a:t>
            </a:r>
            <a:br>
              <a:rPr lang="ru-RU" sz="3200" dirty="0" smtClean="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643602"/>
          </a:xfrm>
        </p:spPr>
        <p:txBody>
          <a:bodyPr>
            <a:noAutofit/>
          </a:bodyPr>
          <a:lstStyle/>
          <a:p>
            <a:pPr algn="l"/>
            <a:r>
              <a:rPr lang="ru-RU" sz="1800" dirty="0" smtClean="0">
                <a:latin typeface="Times New Roman" pitchFamily="18" charset="0"/>
                <a:cs typeface="Times New Roman" pitchFamily="18" charset="0"/>
              </a:rPr>
              <a:t>В процессе наблюдения за природными явлениями полезно использовать произведения детской литературы, стихотворения, загадки. Обращение к художественному слову поэзии должно быть естественным, ненавязчивым. Сочетание различных приёмов и их соотношение может видоизменяться в зависимости от цели и содержания экскурсии.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По окончании основной части воспитатель даёт детям возможность удовлетворить любознательность в индивидуальных самостоятельных наблюдениях и сборе природоведческого материала. При этом он сам не остаётся безучастным, а проявляет к их действиям живой интерес: задаёт вопросы, «заражает» своими эмоциями (удивлением, восхищением), поддерживает инициативу детей, обменивается с ними впечатлениями. Это даёт возможность  менее активных детей к совместной деятельности. Однако, давая задание собрать материал, следует строго ограничивать его количество, чтобы сосредоточить внимание ребят только на определённых растениях или животных, и, кроме того, решать задачи воспитания бережного отношения к природе. При этом детям следует показать, как надо выкапывать растения, срезать ветку и т. д., однако нельзя всю работу выполнять за детей. Собранный материал сортируют, раскладывают по папкам, корзинкам, часть его тут же используют для игр и упражнений.</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57166"/>
            <a:ext cx="7872442" cy="5297502"/>
          </a:xfrm>
        </p:spPr>
        <p:txBody>
          <a:bodyPr>
            <a:normAutofit/>
          </a:bodyPr>
          <a:lstStyle/>
          <a:p>
            <a:pPr algn="l"/>
            <a:r>
              <a:rPr lang="ru-RU" sz="1800" dirty="0" smtClean="0">
                <a:latin typeface="Times New Roman" pitchFamily="18" charset="0"/>
                <a:cs typeface="Times New Roman" pitchFamily="18" charset="0"/>
              </a:rPr>
              <a:t>В играх дети закрепляют знания о характерных особенностях предметов, запоминают названия растений и их частей.</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Целесообразны игры: «Угадай по описанию», «Раз, два, три – к берёзе (липе) беги!  и другие.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В заключительной части</a:t>
            </a:r>
            <a:r>
              <a:rPr lang="ru-RU" sz="1800" dirty="0" smtClean="0">
                <a:latin typeface="Times New Roman" pitchFamily="18" charset="0"/>
                <a:cs typeface="Times New Roman" pitchFamily="18" charset="0"/>
              </a:rPr>
              <a:t> экскурсии воспитатель ещё раз обращает внимание детей на общую картину природы.</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685</Words>
  <Application>Microsoft Office PowerPoint</Application>
  <PresentationFormat>Экран (4:3)</PresentationFormat>
  <Paragraphs>46</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Антонова Надежда Николаевна воспитатель  МБДОУ «Детский сад №5 «Сказка» </vt:lpstr>
      <vt:lpstr>Экскурсию как форму занятия используют в средней, старшей и подготовительной группах детского сада. Для каждой экскурсии определяются задачи, обязательные для усвоения всеми детьми. Экскурсии проводятся по определённой системе. Проводить их целесообразно на одних и тех же объектах в разные времена года, с тем,  чтобы показать детям сезонные изменения, которые происходят в природе. Экскурсию организовать труднее, чем занятие в группе, и успешной она будет только при  условии, что проведена тщательная подготовка</vt:lpstr>
      <vt:lpstr>Воспитатель, планируя, определяет тему и цель экскурсии, уточняет её программное содержание, выбирает объект, учитывая при этом физические возможности детей, а также сезон, особенности дороги, состояние погоды. Важно выбрать такую дорогу, которая не была бы утомительной, не отвлекала бы детей от намеченной цели. Заранее побывав на месте будущей экскурсии, воспитатель уточняет маршрут, находит нужные объекты. После этого намечает последовательность проведения наблюдений, содержание и объём тех знаний, которые должны получить дети о данных явлениях определяет, где они могут самостоятельно вести наблюдения и отдыхать. Предварительное ознакомление с местом будущей экскурсии даёт возможность не только уточнить её план, но и придумать приёмы её проведения. Чтобы экскурсия была интересной, воспитатель заранее  подбирает стихи, загадки, пословицы, которые затем использует в работе. </vt:lpstr>
      <vt:lpstr>За несколько дней до экскурсии воспитатель проводит с детьми небольшую беседу, с тем, чтобы вызвать у них интерес к предстоящему занятию, оживить впечатления и представления, которые могут быть полезными в ходе экскурсии, сообщает её цель – дети должны знать, куда и зачем пойдут, что увидят, что нужно собрать. При подготовке к экскурсии следует обратить внимание на одежду детей – она должна соответствовать сезону и погоде. Также полезно привлечь детей к подготовке экскурсионного оборудования и снаряжения для размещения собранного материала в уголке природы и на участке детского сада. Это побуждает интерес к предстоящей экскурсии. </vt:lpstr>
      <vt:lpstr>Перед экскурсией воспитатель продумывает, какой материал необходимо подготовить для дальнейшей работы и какое оборудование в связи с этим нужно взять с собой. Для сбора растений необходимо следующее оборудование:  - лопатка или совочки для выкапывания растений; - нож складной для срезания веток с дерева или кустарника; - папки для растений; - корзиночки для шишек и листьев; - сачки для вылавливания растений из водоёма; - ведёрки для переноски растений. </vt:lpstr>
      <vt:lpstr>- сачки воздушные для ловли насекомых (1-2шт.); - сачки для вылавливания животных из водоёма (1-2 шт.); - коробки с отверстием для переноса животных; - посуда для переноски водяных животных…..  Также на экскурсию можно взять лупы, термометр, фотоаппарат, видеокамеру. </vt:lpstr>
      <vt:lpstr>Приведя детей к месту экскурсии, воспитатель напоминает её тему, даёт детям возможность осмотреться, чтобы после этого приступить к наблюдению за намеченными объектами и явлениями природы. Основная часть экскурсии – коллективное наблюдение, в процессе которого и решаются основные программные задачи экскурсии. Воспитатель помогает детям подметить характерные признаки предметов и явлений, установить необходимые связи. Основное внимание в процессе наблюдения уделяется вопросам  и вопросам – заданиям, заставляющим детей рассматривать предмет, сравнивать, находить отличия и сходство, устанавливать связь между явлениями природы.</vt:lpstr>
      <vt:lpstr>В процессе наблюдения за природными явлениями полезно использовать произведения детской литературы, стихотворения, загадки. Обращение к художественному слову поэзии должно быть естественным, ненавязчивым. Сочетание различных приёмов и их соотношение может видоизменяться в зависимости от цели и содержания экскурсии.   По окончании основной части воспитатель даёт детям возможность удовлетворить любознательность в индивидуальных самостоятельных наблюдениях и сборе природоведческого материала. При этом он сам не остаётся безучастным, а проявляет к их действиям живой интерес: задаёт вопросы, «заражает» своими эмоциями (удивлением, восхищением), поддерживает инициативу детей, обменивается с ними впечатлениями. Это даёт возможность  менее активных детей к совместной деятельности. Однако, давая задание собрать материал, следует строго ограничивать его количество, чтобы сосредоточить внимание ребят только на определённых растениях или животных, и, кроме того, решать задачи воспитания бережного отношения к природе. При этом детям следует показать, как надо выкапывать растения, срезать ветку и т. д., однако нельзя всю работу выполнять за детей. Собранный материал сортируют, раскладывают по папкам, корзинкам, часть его тут же используют для игр и упражнений. </vt:lpstr>
      <vt:lpstr>В играх дети закрепляют знания о характерных особенностях предметов, запоминают названия растений и их частей. Целесообразны игры: «Угадай по описанию», «Раз, два, три – к берёзе (липе) беги!  и другие.     В заключительной части экскурсии воспитатель ещё раз обращает внимание детей на общую картину природы. </vt:lpstr>
      <vt:lpstr>Знания, полученные детьми на экскурсиях, расширяются, уточняются и обобщаются на занятиях, в играх, в наблюдениях за принесёнными объектами, которые проводятся в уголке природы и на участке. Сразу же после экскурсии собранный материал необходимо разместить в уголке природы или на участке. Через несколько дней после экскурсии проводятся занятия, во время которых используется материал, принесённый с экскурсии. Воспитатель читает детям художественную литературу, слушает и записывает их рассказы, придумывает вместе с ними экологические сказки, проводит дидактические игры, занятия по рисованию, лепке, аппликации, способствующие реализации впечатлений детей от экскурсии. </vt:lpstr>
      <vt:lpstr>В заключение проводится обобщающая беседа. Планируя беседу после экскурсии, воспитатель придумывает систему вопросов так, чтобы восстановить в памяти детей весь ход экскурсии, подчеркнуть наиболее важные для осознания связей факты, вызвать переживания и соответствующее отношение к природе. Экскурсия и последующая работа должна способствовать осознанию детьми чувства единства с природой, чувства ответственности за свои действия, влияющие на состояние природы. При организации и проведении экскурсий используются различные методические приёмы: игровые сюжеты, сравнение, коллективное наблюдение, обращение к художественному слову, обобщающая беседа, коллективное рисование, фотографирование, индивидуальные наблюдения и т. д. </vt:lpstr>
      <vt:lpstr>Конспект ООД по проведению экскурсии в средней группе «Люблю я пышное природы увяданье»  </vt:lpstr>
      <vt:lpstr>Формирование представления детей о состоянии растений в период золотой осени, об особенностях поведения птиц.</vt:lpstr>
      <vt:lpstr>                                   Задачи Образовательные: -учить различать  виды деревьев ( по форме и окраске листьев, показать различие окраски деревьев; -учить определять время года по характерным признакам.  Развивающие: - развивать наблюдательность, любознательность, внимание , память, воображение, речь; - развивать познавательную активность в процессе экспериментирования; расширять знания о воздухе; -расширять и пополнять словарный запас детей.  Воспитательные: - воспитывать эмоциональную отзывчивость, любовь к природе родного края; -воспитывать желание защищать и оберегать природу; -воспитывать наблюдательность; - воспитывать интерес к жизни птиц. </vt:lpstr>
      <vt:lpstr>             Предварительная работа:  наблюдения за окраской листьев на деревьях из окна группы, на прогулке; рассматривание иллюстраций, цветных фотографий с изображением осеннего леса, листопада; наблюдения за поведением птиц осенью, их отлётом в тёплые края; чтение стихов об осени: «Осень» (А.Майков), «Лес осенью» (А.Твардовский), «Падают, падают листья» (М. Ивенсен) , «Берёзка» (Н. Семёновой) и т. д.; знакомство с осенними приметами, загадками; дидактические игры по теме.</vt:lpstr>
      <vt:lpstr>                 Материалы и оборудование:  корзинки для сбора природного материала (2-3 шт.), цветные шары, полиэтиленовые пакеты для исследования воздуха, фотоаппарат. </vt:lpstr>
      <vt:lpstr>Ход экскурсиии</vt:lpstr>
      <vt:lpstr>Презентация PowerPoint</vt:lpstr>
      <vt:lpstr>Рассказ воспитателя о берёзе. Белая берёза - символ нашей Родины.</vt:lpstr>
      <vt:lpstr>Дотянуться до высокой ветке</vt:lpstr>
      <vt:lpstr>Презентация PowerPoint</vt:lpstr>
      <vt:lpstr>Рассматриваем листья клёна.</vt:lpstr>
      <vt:lpstr>Подвижная игра «Раз, два, три – к клёну (берёзе) беги!»</vt:lpstr>
      <vt:lpstr>Презентация PowerPoint</vt:lpstr>
      <vt:lpstr>Дети бегают по опавшим листьям.</vt:lpstr>
      <vt:lpstr>Салют из листьев</vt:lpstr>
      <vt:lpstr>Слушаем тишину</vt:lpstr>
      <vt:lpstr>Презентация PowerPoint</vt:lpstr>
      <vt:lpstr>Презентация PowerPoint</vt:lpstr>
      <vt:lpstr>Занимаемся исследованиями</vt:lpstr>
      <vt:lpstr>Презентация PowerPoint</vt:lpstr>
      <vt:lpstr>Рассказ про рябину</vt:lpstr>
      <vt:lpstr>Корм для птиц</vt:lpstr>
      <vt:lpstr>Букет из осенних листьев</vt:lpstr>
      <vt:lpstr>Рассматриваем листочки</vt:lpstr>
      <vt:lpstr>Презентация PowerPoint</vt:lpstr>
      <vt:lpstr>Работа после экскурсии</vt:lpstr>
      <vt:lpstr>-Жил мудрец, который знал все. Один человек захотел доказать, что мудрец знает не все. Зажав в ладонях бабочку, он спросил: «Скажи, мудрец, какая бабочка у меня в руках: мертвая или живая?» А сам думает: «Скажет живая – я ее умерщвлю, скажет мертвая - выпущу». Мудрец, подумав, ответил: «Все в твоих руках». В наших руках возможность формировать личность: любознательную, интересующуюся, активно познающую мир;  </vt:lpstr>
      <vt:lpstr>Спасибо за внимание</vt:lpstr>
    </vt:vector>
  </TitlesOfParts>
  <Company>Curnos™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DIm</cp:lastModifiedBy>
  <cp:revision>69</cp:revision>
  <dcterms:created xsi:type="dcterms:W3CDTF">2005-12-31T19:29:16Z</dcterms:created>
  <dcterms:modified xsi:type="dcterms:W3CDTF">2018-11-16T08:04:56Z</dcterms:modified>
</cp:coreProperties>
</file>